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77" r:id="rId6"/>
    <p:sldId id="260" r:id="rId7"/>
    <p:sldId id="285" r:id="rId8"/>
    <p:sldId id="287" r:id="rId9"/>
    <p:sldId id="288" r:id="rId10"/>
    <p:sldId id="266" r:id="rId11"/>
    <p:sldId id="264" r:id="rId12"/>
    <p:sldId id="275" r:id="rId13"/>
  </p:sldIdLst>
  <p:sldSz cx="10693400" cy="7237413"/>
  <p:notesSz cx="9144000" cy="6858000"/>
  <p:defaultTextStyle>
    <a:defPPr>
      <a:defRPr lang="en-US"/>
    </a:defPPr>
    <a:lvl1pPr marL="0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9021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8042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7063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6084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5106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4127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23148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12169" algn="l" defTabSz="9780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10" y="82"/>
      </p:cViewPr>
      <p:guideLst>
        <p:guide orient="horz" pos="22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02005" y="2248293"/>
            <a:ext cx="9089390" cy="155135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04010" y="4101201"/>
            <a:ext cx="7485380" cy="18495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9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66C5-603F-44C1-98EB-87FE7C378BEC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A783-9A02-4115-81FB-3D0FDF38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136914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66C5-603F-44C1-98EB-87FE7C378BEC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A783-9A02-4115-81FB-3D0FDF38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47842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398774" y="289836"/>
            <a:ext cx="2606517" cy="617525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79227" y="289836"/>
            <a:ext cx="7641326" cy="617525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66C5-603F-44C1-98EB-87FE7C378BEC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A783-9A02-4115-81FB-3D0FDF38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85994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66C5-603F-44C1-98EB-87FE7C378BEC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A783-9A02-4115-81FB-3D0FDF38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18574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4705" y="4650711"/>
            <a:ext cx="9089390" cy="1437431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4705" y="3067525"/>
            <a:ext cx="9089390" cy="158318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90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80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70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60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51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41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3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121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66C5-603F-44C1-98EB-87FE7C378BEC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A783-9A02-4115-81FB-3D0FDF38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2870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79226" y="1688733"/>
            <a:ext cx="5123921" cy="477635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881370" y="1688733"/>
            <a:ext cx="5123921" cy="477635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66C5-603F-44C1-98EB-87FE7C378BEC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A783-9A02-4115-81FB-3D0FDF38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005600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4670" y="289832"/>
            <a:ext cx="9624060" cy="1206236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4670" y="1620042"/>
            <a:ext cx="4724775" cy="67515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021" indent="0">
              <a:buNone/>
              <a:defRPr sz="2100" b="1"/>
            </a:lvl2pPr>
            <a:lvl3pPr marL="978042" indent="0">
              <a:buNone/>
              <a:defRPr sz="1900" b="1"/>
            </a:lvl3pPr>
            <a:lvl4pPr marL="1467063" indent="0">
              <a:buNone/>
              <a:defRPr sz="1700" b="1"/>
            </a:lvl4pPr>
            <a:lvl5pPr marL="1956084" indent="0">
              <a:buNone/>
              <a:defRPr sz="1700" b="1"/>
            </a:lvl5pPr>
            <a:lvl6pPr marL="2445106" indent="0">
              <a:buNone/>
              <a:defRPr sz="1700" b="1"/>
            </a:lvl6pPr>
            <a:lvl7pPr marL="2934127" indent="0">
              <a:buNone/>
              <a:defRPr sz="1700" b="1"/>
            </a:lvl7pPr>
            <a:lvl8pPr marL="3423148" indent="0">
              <a:buNone/>
              <a:defRPr sz="1700" b="1"/>
            </a:lvl8pPr>
            <a:lvl9pPr marL="3912169" indent="0">
              <a:buNone/>
              <a:defRPr sz="17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34670" y="2295198"/>
            <a:ext cx="4724775" cy="4169890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432100" y="1620042"/>
            <a:ext cx="4726632" cy="67515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021" indent="0">
              <a:buNone/>
              <a:defRPr sz="2100" b="1"/>
            </a:lvl2pPr>
            <a:lvl3pPr marL="978042" indent="0">
              <a:buNone/>
              <a:defRPr sz="1900" b="1"/>
            </a:lvl3pPr>
            <a:lvl4pPr marL="1467063" indent="0">
              <a:buNone/>
              <a:defRPr sz="1700" b="1"/>
            </a:lvl4pPr>
            <a:lvl5pPr marL="1956084" indent="0">
              <a:buNone/>
              <a:defRPr sz="1700" b="1"/>
            </a:lvl5pPr>
            <a:lvl6pPr marL="2445106" indent="0">
              <a:buNone/>
              <a:defRPr sz="1700" b="1"/>
            </a:lvl6pPr>
            <a:lvl7pPr marL="2934127" indent="0">
              <a:buNone/>
              <a:defRPr sz="1700" b="1"/>
            </a:lvl7pPr>
            <a:lvl8pPr marL="3423148" indent="0">
              <a:buNone/>
              <a:defRPr sz="1700" b="1"/>
            </a:lvl8pPr>
            <a:lvl9pPr marL="3912169" indent="0">
              <a:buNone/>
              <a:defRPr sz="17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432100" y="2295198"/>
            <a:ext cx="4726632" cy="4169890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66C5-603F-44C1-98EB-87FE7C378BEC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A783-9A02-4115-81FB-3D0FDF38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74163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66C5-603F-44C1-98EB-87FE7C378BEC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A783-9A02-4115-81FB-3D0FDF38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37803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66C5-603F-44C1-98EB-87FE7C378BEC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A783-9A02-4115-81FB-3D0FDF38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880737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4670" y="288156"/>
            <a:ext cx="3518055" cy="12263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80824" y="288160"/>
            <a:ext cx="5977907" cy="617693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4670" y="1514499"/>
            <a:ext cx="3518055" cy="4950592"/>
          </a:xfrm>
        </p:spPr>
        <p:txBody>
          <a:bodyPr/>
          <a:lstStyle>
            <a:lvl1pPr marL="0" indent="0">
              <a:buNone/>
              <a:defRPr sz="1500"/>
            </a:lvl1pPr>
            <a:lvl2pPr marL="489021" indent="0">
              <a:buNone/>
              <a:defRPr sz="1300"/>
            </a:lvl2pPr>
            <a:lvl3pPr marL="978042" indent="0">
              <a:buNone/>
              <a:defRPr sz="1100"/>
            </a:lvl3pPr>
            <a:lvl4pPr marL="1467063" indent="0">
              <a:buNone/>
              <a:defRPr sz="1000"/>
            </a:lvl4pPr>
            <a:lvl5pPr marL="1956084" indent="0">
              <a:buNone/>
              <a:defRPr sz="1000"/>
            </a:lvl5pPr>
            <a:lvl6pPr marL="2445106" indent="0">
              <a:buNone/>
              <a:defRPr sz="1000"/>
            </a:lvl6pPr>
            <a:lvl7pPr marL="2934127" indent="0">
              <a:buNone/>
              <a:defRPr sz="1000"/>
            </a:lvl7pPr>
            <a:lvl8pPr marL="3423148" indent="0">
              <a:buNone/>
              <a:defRPr sz="1000"/>
            </a:lvl8pPr>
            <a:lvl9pPr marL="3912169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66C5-603F-44C1-98EB-87FE7C378BEC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A783-9A02-4115-81FB-3D0FDF38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2620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95981" y="5066189"/>
            <a:ext cx="6416040" cy="59809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095981" y="646676"/>
            <a:ext cx="6416040" cy="4342448"/>
          </a:xfrm>
        </p:spPr>
        <p:txBody>
          <a:bodyPr/>
          <a:lstStyle>
            <a:lvl1pPr marL="0" indent="0">
              <a:buNone/>
              <a:defRPr sz="3400"/>
            </a:lvl1pPr>
            <a:lvl2pPr marL="489021" indent="0">
              <a:buNone/>
              <a:defRPr sz="3000"/>
            </a:lvl2pPr>
            <a:lvl3pPr marL="978042" indent="0">
              <a:buNone/>
              <a:defRPr sz="2600"/>
            </a:lvl3pPr>
            <a:lvl4pPr marL="1467063" indent="0">
              <a:buNone/>
              <a:defRPr sz="2100"/>
            </a:lvl4pPr>
            <a:lvl5pPr marL="1956084" indent="0">
              <a:buNone/>
              <a:defRPr sz="2100"/>
            </a:lvl5pPr>
            <a:lvl6pPr marL="2445106" indent="0">
              <a:buNone/>
              <a:defRPr sz="2100"/>
            </a:lvl6pPr>
            <a:lvl7pPr marL="2934127" indent="0">
              <a:buNone/>
              <a:defRPr sz="2100"/>
            </a:lvl7pPr>
            <a:lvl8pPr marL="3423148" indent="0">
              <a:buNone/>
              <a:defRPr sz="2100"/>
            </a:lvl8pPr>
            <a:lvl9pPr marL="3912169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095981" y="5664282"/>
            <a:ext cx="6416040" cy="849390"/>
          </a:xfrm>
        </p:spPr>
        <p:txBody>
          <a:bodyPr/>
          <a:lstStyle>
            <a:lvl1pPr marL="0" indent="0">
              <a:buNone/>
              <a:defRPr sz="1500"/>
            </a:lvl1pPr>
            <a:lvl2pPr marL="489021" indent="0">
              <a:buNone/>
              <a:defRPr sz="1300"/>
            </a:lvl2pPr>
            <a:lvl3pPr marL="978042" indent="0">
              <a:buNone/>
              <a:defRPr sz="1100"/>
            </a:lvl3pPr>
            <a:lvl4pPr marL="1467063" indent="0">
              <a:buNone/>
              <a:defRPr sz="1000"/>
            </a:lvl4pPr>
            <a:lvl5pPr marL="1956084" indent="0">
              <a:buNone/>
              <a:defRPr sz="1000"/>
            </a:lvl5pPr>
            <a:lvl6pPr marL="2445106" indent="0">
              <a:buNone/>
              <a:defRPr sz="1000"/>
            </a:lvl6pPr>
            <a:lvl7pPr marL="2934127" indent="0">
              <a:buNone/>
              <a:defRPr sz="1000"/>
            </a:lvl7pPr>
            <a:lvl8pPr marL="3423148" indent="0">
              <a:buNone/>
              <a:defRPr sz="1000"/>
            </a:lvl8pPr>
            <a:lvl9pPr marL="3912169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66C5-603F-44C1-98EB-87FE7C378BEC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A783-9A02-4115-81FB-3D0FDF38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30005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534670" y="289832"/>
            <a:ext cx="9624060" cy="1206236"/>
          </a:xfrm>
          <a:prstGeom prst="rect">
            <a:avLst/>
          </a:prstGeom>
        </p:spPr>
        <p:txBody>
          <a:bodyPr vert="horz" lIns="97804" tIns="48902" rIns="97804" bIns="48902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4670" y="1688733"/>
            <a:ext cx="9624060" cy="4776358"/>
          </a:xfrm>
          <a:prstGeom prst="rect">
            <a:avLst/>
          </a:prstGeom>
        </p:spPr>
        <p:txBody>
          <a:bodyPr vert="horz" lIns="97804" tIns="48902" rIns="97804" bIns="48902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534670" y="6708013"/>
            <a:ext cx="2495127" cy="385325"/>
          </a:xfrm>
          <a:prstGeom prst="rect">
            <a:avLst/>
          </a:prstGeom>
        </p:spPr>
        <p:txBody>
          <a:bodyPr vert="horz" lIns="97804" tIns="48902" rIns="97804" bIns="489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66C5-603F-44C1-98EB-87FE7C378BEC}" type="datetimeFigureOut">
              <a:rPr lang="en-GB" smtClean="0"/>
              <a:t>17/01/2023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653579" y="6708013"/>
            <a:ext cx="3386243" cy="385325"/>
          </a:xfrm>
          <a:prstGeom prst="rect">
            <a:avLst/>
          </a:prstGeom>
        </p:spPr>
        <p:txBody>
          <a:bodyPr vert="horz" lIns="97804" tIns="48902" rIns="97804" bIns="489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663603" y="6708013"/>
            <a:ext cx="2495127" cy="385325"/>
          </a:xfrm>
          <a:prstGeom prst="rect">
            <a:avLst/>
          </a:prstGeom>
        </p:spPr>
        <p:txBody>
          <a:bodyPr vert="horz" lIns="97804" tIns="48902" rIns="97804" bIns="489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A783-9A02-4115-81FB-3D0FDF385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5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7804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766" indent="-366766" algn="l" defTabSz="97804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4659" indent="-305638" algn="l" defTabSz="97804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553" indent="-244511" algn="l" defTabSz="9780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574" indent="-244511" algn="l" defTabSz="97804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0595" indent="-244511" algn="l" defTabSz="97804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9616" indent="-244511" algn="l" defTabSz="9780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8637" indent="-244511" algn="l" defTabSz="9780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7658" indent="-244511" algn="l" defTabSz="9780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680" indent="-244511" algn="l" defTabSz="97804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021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042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7063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6084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5106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127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148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2169" algn="l" defTabSz="9780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3.png"/><Relationship Id="rId7" Type="http://schemas.openxmlformats.org/officeDocument/2006/relationships/image" Target="../media/image5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6.jpeg"/><Relationship Id="rId4" Type="http://schemas.openxmlformats.org/officeDocument/2006/relationships/image" Target="../media/image4.jpeg"/><Relationship Id="rId9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3.pn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4.jpeg"/><Relationship Id="rId9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.jpeg"/><Relationship Id="rId5" Type="http://schemas.openxmlformats.org/officeDocument/2006/relationships/image" Target="../media/image6.jpe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microsoft.com/office/2007/relationships/hdphoto" Target="../media/hdphoto4.wdp"/><Relationship Id="rId12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4.jpeg"/><Relationship Id="rId5" Type="http://schemas.openxmlformats.org/officeDocument/2006/relationships/hyperlink" Target="https://www.google.com.tr/url?sa=i&amp;rct=j&amp;q=&amp;esrc=s&amp;source=imgres&amp;cd=&amp;cad=rja&amp;uact=8&amp;ved=0ahUKEwi144_Dvp7YAhXJLlAKHU4SCB4QjRwIBw&amp;url=http://www.themaritimehouse.com/tr/what-we-do.aspx?id=4&amp;psig=AOvVaw0uqGxA8ps5PAxALggVtoro&amp;ust=1514061974943409" TargetMode="External"/><Relationship Id="rId10" Type="http://schemas.openxmlformats.org/officeDocument/2006/relationships/image" Target="../media/image3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openxmlformats.org/officeDocument/2006/relationships/image" Target="../media/image22.jpeg"/><Relationship Id="rId5" Type="http://schemas.openxmlformats.org/officeDocument/2006/relationships/image" Target="../media/image20.jpeg"/><Relationship Id="rId10" Type="http://schemas.openxmlformats.org/officeDocument/2006/relationships/image" Target="../media/image4.jpeg"/><Relationship Id="rId4" Type="http://schemas.microsoft.com/office/2007/relationships/hdphoto" Target="../media/hdphoto6.wdp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8.jpeg"/><Relationship Id="rId18" Type="http://schemas.openxmlformats.org/officeDocument/2006/relationships/image" Target="../media/image4.jpeg"/><Relationship Id="rId3" Type="http://schemas.openxmlformats.org/officeDocument/2006/relationships/image" Target="../media/image23.jpeg"/><Relationship Id="rId21" Type="http://schemas.openxmlformats.org/officeDocument/2006/relationships/image" Target="../media/image32.jpeg"/><Relationship Id="rId7" Type="http://schemas.openxmlformats.org/officeDocument/2006/relationships/image" Target="../media/image25.jpeg"/><Relationship Id="rId12" Type="http://schemas.microsoft.com/office/2007/relationships/hdphoto" Target="../media/hdphoto13.wdp"/><Relationship Id="rId17" Type="http://schemas.openxmlformats.org/officeDocument/2006/relationships/image" Target="../media/image3.png"/><Relationship Id="rId2" Type="http://schemas.openxmlformats.org/officeDocument/2006/relationships/image" Target="../media/image1.jpg"/><Relationship Id="rId16" Type="http://schemas.microsoft.com/office/2007/relationships/hdphoto" Target="../media/hdphoto15.wdp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5" Type="http://schemas.openxmlformats.org/officeDocument/2006/relationships/image" Target="../media/image29.jpeg"/><Relationship Id="rId10" Type="http://schemas.microsoft.com/office/2007/relationships/hdphoto" Target="../media/hdphoto12.wdp"/><Relationship Id="rId19" Type="http://schemas.openxmlformats.org/officeDocument/2006/relationships/image" Target="../media/image30.jpeg"/><Relationship Id="rId4" Type="http://schemas.microsoft.com/office/2007/relationships/hdphoto" Target="../media/hdphoto9.wdp"/><Relationship Id="rId9" Type="http://schemas.openxmlformats.org/officeDocument/2006/relationships/image" Target="../media/image26.jpeg"/><Relationship Id="rId14" Type="http://schemas.microsoft.com/office/2007/relationships/hdphoto" Target="../media/hdphoto14.wdp"/><Relationship Id="rId22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4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3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4.jpeg"/><Relationship Id="rId5" Type="http://schemas.openxmlformats.org/officeDocument/2006/relationships/image" Target="../media/image47.jpeg"/><Relationship Id="rId15" Type="http://schemas.openxmlformats.org/officeDocument/2006/relationships/image" Target="../media/image55.jpeg"/><Relationship Id="rId10" Type="http://schemas.openxmlformats.org/officeDocument/2006/relationships/image" Target="../media/image3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kdörtgen 20"/>
          <p:cNvSpPr/>
          <p:nvPr/>
        </p:nvSpPr>
        <p:spPr>
          <a:xfrm>
            <a:off x="222892" y="6724563"/>
            <a:ext cx="10254101" cy="38976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ctr">
              <a:defRPr/>
            </a:pPr>
            <a:r>
              <a:rPr lang="tr-TR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tr-TR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FRIENDLY</a:t>
            </a:r>
            <a:r>
              <a:rPr lang="tr-TR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MARINE </a:t>
            </a:r>
            <a:r>
              <a:rPr lang="tr-TR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SERVICE</a:t>
            </a:r>
            <a:endParaRPr lang="en-GB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bozkurt\Pictures\iStock_000053946124_Large-1200x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2" y="2998616"/>
            <a:ext cx="10254101" cy="350041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8C7D09D-0F87-4E0E-8AD1-E1F1A5615C2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24" y="378346"/>
            <a:ext cx="4992152" cy="177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F24A6E7-6C56-41E9-B4B5-A15EC4869C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9" b="-6419"/>
          <a:stretch/>
        </p:blipFill>
        <p:spPr>
          <a:xfrm>
            <a:off x="8567258" y="2157956"/>
            <a:ext cx="1909735" cy="380251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161B690B-3EDC-424B-8762-B1C8E7D50FCA}"/>
              </a:ext>
            </a:extLst>
          </p:cNvPr>
          <p:cNvSpPr/>
          <p:nvPr/>
        </p:nvSpPr>
        <p:spPr>
          <a:xfrm>
            <a:off x="7506940" y="2255161"/>
            <a:ext cx="1132326" cy="28342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r">
              <a:defRPr/>
            </a:pPr>
            <a:r>
              <a:rPr lang="tr-T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Powered </a:t>
            </a:r>
            <a:r>
              <a:rPr lang="tr-TR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endParaRPr lang="en-GB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6891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Metin kutusu"/>
          <p:cNvSpPr txBox="1">
            <a:spLocks noChangeArrowheads="1"/>
          </p:cNvSpPr>
          <p:nvPr/>
        </p:nvSpPr>
        <p:spPr bwMode="auto">
          <a:xfrm>
            <a:off x="423146" y="3010772"/>
            <a:ext cx="4768091" cy="12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3383" indent="-183383" algn="just">
              <a:buFont typeface="Wingdings" pitchFamily="2" charset="2"/>
              <a:buChar char="ü"/>
            </a:pPr>
            <a:r>
              <a:rPr lang="en-GB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We are providing better value for servicing budgets by maximizing repair opportunities and minimizing spare parts replacement</a:t>
            </a:r>
            <a:endParaRPr lang="tr-TR" sz="1300" spc="-5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83383" indent="-183383" algn="just">
              <a:buFont typeface="Wingdings" pitchFamily="2" charset="2"/>
              <a:buChar char="ü"/>
            </a:pPr>
            <a:r>
              <a:rPr lang="en-GB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We are simply faster and on a 7</a:t>
            </a:r>
            <a:r>
              <a:rPr lang="tr-TR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/24</a:t>
            </a:r>
            <a:r>
              <a:rPr lang="en-GB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basis</a:t>
            </a:r>
            <a:endParaRPr lang="tr-TR" sz="1300" spc="-5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83383" indent="-183383" algn="just">
              <a:buFont typeface="Wingdings" pitchFamily="2" charset="2"/>
              <a:buChar char="ü"/>
            </a:pPr>
            <a:r>
              <a:rPr lang="en-GB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Transparency and partnership</a:t>
            </a:r>
          </a:p>
          <a:p>
            <a:pPr marL="183383" indent="-183383" algn="just">
              <a:buFont typeface="Wingdings" pitchFamily="2" charset="2"/>
              <a:buChar char="ü"/>
            </a:pPr>
            <a:r>
              <a:rPr lang="en-GB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Service warranty for all jobs</a:t>
            </a:r>
            <a:endParaRPr lang="tr-TR" sz="1300" spc="-5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9 Metin kutusu"/>
          <p:cNvSpPr txBox="1">
            <a:spLocks noChangeArrowheads="1"/>
          </p:cNvSpPr>
          <p:nvPr/>
        </p:nvSpPr>
        <p:spPr bwMode="auto">
          <a:xfrm>
            <a:off x="5502163" y="3024871"/>
            <a:ext cx="4586171" cy="12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3383" indent="-183383" algn="just">
              <a:buFont typeface="Wingdings" pitchFamily="2" charset="2"/>
              <a:buChar char="ü"/>
            </a:pPr>
            <a:r>
              <a:rPr lang="en-GB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We are good in the development and application of new repair technologies and solutions that meet our Customer</a:t>
            </a:r>
            <a:r>
              <a:rPr lang="tr-TR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’</a:t>
            </a:r>
            <a:r>
              <a:rPr lang="en-GB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</a:t>
            </a:r>
            <a:r>
              <a:rPr lang="tr-TR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spc="-5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needs</a:t>
            </a:r>
            <a:r>
              <a:rPr lang="en-GB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</a:t>
            </a:r>
            <a:r>
              <a:rPr lang="tr-TR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we are accountable to them</a:t>
            </a:r>
            <a:endParaRPr lang="tr-TR" sz="1300" spc="-5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83383" indent="-183383" algn="just">
              <a:buFont typeface="Wingdings" pitchFamily="2" charset="2"/>
              <a:buChar char="ü"/>
            </a:pPr>
            <a:r>
              <a:rPr lang="en-GB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Technology builds the back drop of our activities.</a:t>
            </a:r>
            <a:r>
              <a:rPr lang="tr-TR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All of our service solutions are technically sound and reliable</a:t>
            </a:r>
            <a:endParaRPr lang="tr-TR" sz="1300" spc="-5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83383" indent="-183383" algn="just">
              <a:buFont typeface="Wingdings" pitchFamily="2" charset="2"/>
              <a:buChar char="ü"/>
            </a:pPr>
            <a:r>
              <a:rPr lang="en-GB" sz="1300" spc="-5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High reliability and lower service cost</a:t>
            </a:r>
            <a:endParaRPr lang="tr-TR" sz="1300" spc="-5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16407" y="6724563"/>
            <a:ext cx="10260586" cy="38976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ctr"/>
            <a:r>
              <a:rPr lang="en-GB" b="1"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tr-TR" b="1" spc="-5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ERVICE</a:t>
            </a:r>
            <a:r>
              <a:rPr lang="tr-TR" b="1"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spc="-5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WARRANTY</a:t>
            </a:r>
            <a:r>
              <a:rPr lang="tr-TR" b="1"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spc="-5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tr-TR" b="1"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spc="-5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tr-TR" b="1" spc="-5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spc="-5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JOBS</a:t>
            </a:r>
            <a:endParaRPr lang="tr-TR" b="1" spc="-5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9D4DDAE-6A16-4F8F-86EA-A9ABEABDF80D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24" y="378346"/>
            <a:ext cx="4992152" cy="177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E127BA41-D182-4CD0-843C-83DEB4A12A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9" b="-6419"/>
          <a:stretch/>
        </p:blipFill>
        <p:spPr>
          <a:xfrm>
            <a:off x="8567258" y="2157956"/>
            <a:ext cx="1909735" cy="380251"/>
          </a:xfrm>
          <a:prstGeom prst="rect">
            <a:avLst/>
          </a:prstGeom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id="{8B7AC4A5-2CE4-4321-9C96-DB1DD1A2612D}"/>
              </a:ext>
            </a:extLst>
          </p:cNvPr>
          <p:cNvSpPr/>
          <p:nvPr/>
        </p:nvSpPr>
        <p:spPr>
          <a:xfrm>
            <a:off x="7506940" y="2255161"/>
            <a:ext cx="1132326" cy="28342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r">
              <a:defRPr/>
            </a:pPr>
            <a:r>
              <a:rPr lang="tr-T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Powered </a:t>
            </a:r>
            <a:r>
              <a:rPr lang="tr-TR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endParaRPr lang="en-GB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7 Metin kutusu">
            <a:extLst>
              <a:ext uri="{FF2B5EF4-FFF2-40B4-BE49-F238E27FC236}">
                <a16:creationId xmlns:a16="http://schemas.microsoft.com/office/drawing/2014/main" id="{766965CF-B0EF-4DF8-B674-14DD44204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07" y="1774067"/>
            <a:ext cx="10260586" cy="3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 H I P   H U L </a:t>
            </a:r>
            <a:r>
              <a:rPr lang="tr-TR" sz="15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&amp;   O U T F I T </a:t>
            </a:r>
            <a:r>
              <a:rPr lang="tr-TR" sz="15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N G   &amp;   P I P I N G   R E P A I R I N G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95A3B869-247D-447F-9E62-A7B556805C6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6" y="4410794"/>
            <a:ext cx="3025140" cy="22278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1AEC902F-15B4-4776-A111-B4B5ED38415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96" y="4400413"/>
            <a:ext cx="1196340" cy="22278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5A481549-6E5D-4B68-8DE2-6D0733EEC20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60" y="4398039"/>
            <a:ext cx="1851660" cy="22278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222D13D3-A5EB-48DF-92D3-5B68B710D69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724" y="4398039"/>
            <a:ext cx="1874520" cy="22278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DE61E2BF-EEC7-4C17-AD1D-4B1B89A811B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15" y="4415193"/>
            <a:ext cx="1337010" cy="222784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05750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16407" y="6724563"/>
            <a:ext cx="10260586" cy="38976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lvl="0" algn="ctr"/>
            <a:r>
              <a:rPr lang="tr-TR" b="1" spc="-1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7x24 </a:t>
            </a:r>
            <a:r>
              <a:rPr lang="tr-TR" b="1" spc="-1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HOUR</a:t>
            </a:r>
            <a:r>
              <a:rPr lang="tr-TR" b="1" spc="-1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ON-</a:t>
            </a:r>
            <a:r>
              <a:rPr lang="tr-TR" b="1" spc="-1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SITE</a:t>
            </a:r>
            <a:r>
              <a:rPr lang="tr-TR" b="1" spc="-1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&amp; ON-</a:t>
            </a:r>
            <a:r>
              <a:rPr lang="tr-TR" b="1" spc="-1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SITU</a:t>
            </a:r>
            <a:r>
              <a:rPr lang="tr-TR" b="1" spc="-1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spc="-1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REPAIRING</a:t>
            </a:r>
            <a:r>
              <a:rPr lang="tr-TR" b="1" spc="-1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spc="-1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</a:t>
            </a:r>
            <a:endParaRPr lang="tr-TR" b="1" spc="-1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754ADA3-A04E-4F04-B2B7-3FD5DD2357F2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24" y="378346"/>
            <a:ext cx="4992152" cy="177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989391A3-E1C8-4E26-936D-6A9FB150D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9" b="-6419"/>
          <a:stretch/>
        </p:blipFill>
        <p:spPr>
          <a:xfrm>
            <a:off x="8567258" y="2157956"/>
            <a:ext cx="1909735" cy="380251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14419EEA-2F80-41A4-AE89-58D215C65189}"/>
              </a:ext>
            </a:extLst>
          </p:cNvPr>
          <p:cNvSpPr/>
          <p:nvPr/>
        </p:nvSpPr>
        <p:spPr>
          <a:xfrm>
            <a:off x="7506940" y="2255161"/>
            <a:ext cx="1132326" cy="28342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r">
              <a:defRPr/>
            </a:pPr>
            <a:r>
              <a:rPr lang="tr-T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Powered </a:t>
            </a:r>
            <a:r>
              <a:rPr lang="tr-TR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endParaRPr lang="en-GB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7 Metin kutusu">
            <a:extLst>
              <a:ext uri="{FF2B5EF4-FFF2-40B4-BE49-F238E27FC236}">
                <a16:creationId xmlns:a16="http://schemas.microsoft.com/office/drawing/2014/main" id="{80FCF4AC-675C-44A9-8E95-004BF20C7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07" y="1774067"/>
            <a:ext cx="10260586" cy="3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 H I P   H U L </a:t>
            </a:r>
            <a:r>
              <a:rPr lang="tr-TR" sz="15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&amp;   O U T F I T </a:t>
            </a:r>
            <a:r>
              <a:rPr lang="tr-TR" sz="15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N G   &amp;   P I P I N G   R E P A I R I N G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2F36D3EF-763D-47CA-8E6C-921ACDB4DB5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7" y="2970634"/>
            <a:ext cx="2087880" cy="1620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066436BF-B1CA-4749-AA55-E54F1FF44A0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72" y="2980933"/>
            <a:ext cx="2302510" cy="1620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A5317E9A-02A1-4335-B10F-9ACA67F1954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36" y="2983013"/>
            <a:ext cx="3024336" cy="1620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2393EA40-C637-4490-866B-62FFBFA4DDA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8" y="4984971"/>
            <a:ext cx="1617345" cy="1620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9A565F3A-B9C9-44BC-BF27-D7AB20C99A5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28" y="4984971"/>
            <a:ext cx="2065020" cy="1620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770378CA-4593-4D5F-A517-F24228D9F8F9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48" y="4978872"/>
            <a:ext cx="2031365" cy="1620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7849B4B1-49C3-4042-854C-2B0E1601872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82" y="4978872"/>
            <a:ext cx="1634490" cy="1620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BF7CB29B-FE86-4344-98B7-96A28C30F7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40" y="2970634"/>
            <a:ext cx="2522495" cy="362823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684118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 Metin kutusu"/>
          <p:cNvSpPr txBox="1">
            <a:spLocks noChangeArrowheads="1"/>
          </p:cNvSpPr>
          <p:nvPr/>
        </p:nvSpPr>
        <p:spPr bwMode="auto">
          <a:xfrm>
            <a:off x="5370343" y="3906738"/>
            <a:ext cx="4992153" cy="12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/>
            <a:r>
              <a:rPr lang="tr-TR" sz="13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EVLİYA ÇELEBİ MAH. GENÇ OSMAN CAD. CÖMERT SOK. GİPTAŞ SANAYİ SİTESİ A BLOK NO:44   </a:t>
            </a:r>
          </a:p>
          <a:p>
            <a:pPr lvl="0" algn="ctr"/>
            <a:r>
              <a:rPr lang="tr-TR" sz="13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34940   TUZLA – ISTANBUL – TURKIYE</a:t>
            </a:r>
          </a:p>
          <a:p>
            <a:pPr lvl="0" algn="ctr"/>
            <a:endParaRPr lang="tr-TR" sz="13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tr-TR" sz="13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www.TAS-GEM.com   info@TAS-GEM.com </a:t>
            </a:r>
          </a:p>
          <a:p>
            <a:pPr lvl="0" algn="ctr"/>
            <a:r>
              <a:rPr lang="tr-TR" sz="13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+90(545) 961 16 03   +90(546) 569 60 64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2A806EE-688A-4328-B134-D76B90D692C4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24" y="378346"/>
            <a:ext cx="4992152" cy="177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0893ACE-CD0B-48CF-AD19-1C845B251C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9" b="-6419"/>
          <a:stretch/>
        </p:blipFill>
        <p:spPr>
          <a:xfrm>
            <a:off x="8567258" y="2157956"/>
            <a:ext cx="1909735" cy="380251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0D6ECB58-8FF0-45F9-A927-3D2C4F8664BB}"/>
              </a:ext>
            </a:extLst>
          </p:cNvPr>
          <p:cNvSpPr/>
          <p:nvPr/>
        </p:nvSpPr>
        <p:spPr>
          <a:xfrm>
            <a:off x="7506940" y="2255161"/>
            <a:ext cx="1132326" cy="28342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r">
              <a:defRPr/>
            </a:pPr>
            <a:r>
              <a:rPr lang="tr-T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Powered </a:t>
            </a:r>
            <a:r>
              <a:rPr lang="tr-TR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endParaRPr lang="en-GB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412305C-B0D6-4F0B-B87A-10B3F0ABC6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4123" y="2607778"/>
            <a:ext cx="3243323" cy="4689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61804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 Metin kutusu"/>
          <p:cNvSpPr txBox="1">
            <a:spLocks noChangeArrowheads="1"/>
          </p:cNvSpPr>
          <p:nvPr/>
        </p:nvSpPr>
        <p:spPr bwMode="auto">
          <a:xfrm>
            <a:off x="527334" y="2788310"/>
            <a:ext cx="4586171" cy="209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 A Ş G E M</a:t>
            </a:r>
          </a:p>
          <a:p>
            <a:pPr algn="just"/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with its expert and experienced team, has been established 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on 2012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 provide reliable and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permanent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solutions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in SHIP HULL CONSTRUCTION REPAIR SERVICE as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well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as OUTFITTINGS, BWTS INSTALLATION, PIPING WORKS</a:t>
            </a:r>
          </a:p>
          <a:p>
            <a:pPr algn="just"/>
            <a:endParaRPr lang="en-GB" sz="1300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just"/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reliability and experience 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of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our founders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which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have achieved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with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their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proffessional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business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life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nearly forty years is our most important value.</a:t>
            </a: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216407" y="1774067"/>
            <a:ext cx="10260586" cy="3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H E   C O M P A N Y</a:t>
            </a:r>
          </a:p>
        </p:txBody>
      </p:sp>
      <p:sp>
        <p:nvSpPr>
          <p:cNvPr id="20" name="9 Metin kutusu"/>
          <p:cNvSpPr txBox="1">
            <a:spLocks noChangeArrowheads="1"/>
          </p:cNvSpPr>
          <p:nvPr/>
        </p:nvSpPr>
        <p:spPr bwMode="auto">
          <a:xfrm>
            <a:off x="5813090" y="2787085"/>
            <a:ext cx="4275244" cy="209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 A Ş G E M</a:t>
            </a:r>
          </a:p>
          <a:p>
            <a:pPr algn="just"/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Head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office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and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our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workshop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is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established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in Tuzla-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Istanbul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where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is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shipyard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region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of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Turkey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to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able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provide faster service an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able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 accessible at all times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  <a:endParaRPr lang="en-GB" sz="1300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just"/>
            <a:endParaRPr lang="tr-TR" sz="1300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just"/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We 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sure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that we will reduce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running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cost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of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your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ship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by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provid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ing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you high quality service and the highest safety performance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with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our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well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trained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technical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team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members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and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our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past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experience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  <a:endParaRPr lang="en-GB" sz="1300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222892" y="6724563"/>
            <a:ext cx="10254101" cy="38976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ctr">
              <a:defRPr/>
            </a:pP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YOUR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FRIENDLY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MARINE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</a:t>
            </a:r>
            <a:endParaRPr lang="en-GB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36" name="Picture 12" descr="C:\Users\bozkurt\Pictures\pexels-photo.jpg"/>
          <p:cNvPicPr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12" y="5053037"/>
            <a:ext cx="2376000" cy="166201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ozkurt\Desktop\Web Site Foto\DSC002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21" y="5058866"/>
            <a:ext cx="2376000" cy="166201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A2E8180-3F57-4E4F-A395-FBF25A81837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892" y="5058866"/>
            <a:ext cx="2087880" cy="16632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EBEC3E2D-184A-4862-9DF6-19D3E5D82C3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7" y="5051864"/>
            <a:ext cx="1889933" cy="16632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09DE4890-2A8C-49A3-BEDC-BFCA0525406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13" y="5051850"/>
            <a:ext cx="1230380" cy="16632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470BBB08-A132-4F06-843C-26428AE37F48}"/>
              </a:ext>
            </a:extLst>
          </p:cNvPr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24" y="378346"/>
            <a:ext cx="4992152" cy="177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C0B2E6E1-BC7C-4F21-81FE-5A7AE22ABCF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9" b="-6419"/>
          <a:stretch/>
        </p:blipFill>
        <p:spPr>
          <a:xfrm>
            <a:off x="8567258" y="2157956"/>
            <a:ext cx="1909735" cy="380251"/>
          </a:xfrm>
          <a:prstGeom prst="rect">
            <a:avLst/>
          </a:prstGeom>
        </p:spPr>
      </p:pic>
      <p:sp>
        <p:nvSpPr>
          <p:cNvPr id="22" name="Dikdörtgen 21">
            <a:extLst>
              <a:ext uri="{FF2B5EF4-FFF2-40B4-BE49-F238E27FC236}">
                <a16:creationId xmlns:a16="http://schemas.microsoft.com/office/drawing/2014/main" id="{218B4C36-FE0A-4243-92EA-C3032B6AF352}"/>
              </a:ext>
            </a:extLst>
          </p:cNvPr>
          <p:cNvSpPr/>
          <p:nvPr/>
        </p:nvSpPr>
        <p:spPr>
          <a:xfrm>
            <a:off x="7506940" y="2255161"/>
            <a:ext cx="1132326" cy="28342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r">
              <a:defRPr/>
            </a:pPr>
            <a:r>
              <a:rPr lang="tr-T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Powered </a:t>
            </a:r>
            <a:r>
              <a:rPr lang="tr-TR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endParaRPr lang="en-GB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526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 Metin kutusu"/>
          <p:cNvSpPr txBox="1">
            <a:spLocks noChangeArrowheads="1"/>
          </p:cNvSpPr>
          <p:nvPr/>
        </p:nvSpPr>
        <p:spPr bwMode="auto">
          <a:xfrm>
            <a:off x="216407" y="1774067"/>
            <a:ext cx="10260586" cy="3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H E   C O M P A N Y</a:t>
            </a:r>
          </a:p>
        </p:txBody>
      </p:sp>
      <p:sp>
        <p:nvSpPr>
          <p:cNvPr id="19" name="9 Metin kutusu"/>
          <p:cNvSpPr txBox="1">
            <a:spLocks noChangeArrowheads="1"/>
          </p:cNvSpPr>
          <p:nvPr/>
        </p:nvSpPr>
        <p:spPr bwMode="auto">
          <a:xfrm>
            <a:off x="216407" y="3135807"/>
            <a:ext cx="4588820" cy="69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 A Ş G E M 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</a:t>
            </a:r>
            <a:r>
              <a:rPr lang="en-GB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echnical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</a:t>
            </a:r>
            <a:r>
              <a:rPr lang="en-GB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pecialists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are equipped with the right competence and tools to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provide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you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best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effective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services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soever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you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need.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222892" y="6724563"/>
            <a:ext cx="10254101" cy="38976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'' L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ISTENING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DIALOGUE</a:t>
            </a:r>
            <a:r>
              <a:rPr lang="en-GB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'' 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IS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BASIS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OUR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ACTIVITIES</a:t>
            </a:r>
            <a:endParaRPr lang="en-GB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035773" y="3135194"/>
            <a:ext cx="5346700" cy="498869"/>
          </a:xfrm>
          <a:prstGeom prst="rect">
            <a:avLst/>
          </a:prstGeom>
        </p:spPr>
        <p:txBody>
          <a:bodyPr lIns="97804" tIns="48902" rIns="97804" bIns="48902">
            <a:spAutoFit/>
          </a:bodyPr>
          <a:lstStyle/>
          <a:p>
            <a:pPr algn="just">
              <a:defRPr/>
            </a:pP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We know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very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well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that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company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organization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are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not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same as the others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and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needs and visions of our customers are different.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6F6D9F6-F285-490E-83B9-B64C812D5D96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24" y="378346"/>
            <a:ext cx="4992152" cy="177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D31C069-26A1-446C-A8FF-90D51A783B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9" b="-6419"/>
          <a:stretch/>
        </p:blipFill>
        <p:spPr>
          <a:xfrm>
            <a:off x="8567258" y="2157956"/>
            <a:ext cx="1909735" cy="380251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33D37538-0919-4F9B-A5A7-52E4617A754D}"/>
              </a:ext>
            </a:extLst>
          </p:cNvPr>
          <p:cNvSpPr/>
          <p:nvPr/>
        </p:nvSpPr>
        <p:spPr>
          <a:xfrm>
            <a:off x="7506940" y="2255161"/>
            <a:ext cx="1132326" cy="28342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r">
              <a:defRPr/>
            </a:pPr>
            <a:r>
              <a:rPr lang="tr-T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Powered </a:t>
            </a:r>
            <a:r>
              <a:rPr lang="tr-TR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endParaRPr lang="en-GB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F389930-EB48-4E5D-98A7-6CA712FA395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92" y="4199238"/>
            <a:ext cx="1857375" cy="24765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83385C25-EDBD-4B25-AD7F-20B095FF218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19" y="4206857"/>
            <a:ext cx="1857375" cy="2476499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49C0E430-CE63-451B-B356-54FFDD893D0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32" y="4218079"/>
            <a:ext cx="6393675" cy="246888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040507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 Metin kutusu"/>
          <p:cNvSpPr txBox="1">
            <a:spLocks noChangeArrowheads="1"/>
          </p:cNvSpPr>
          <p:nvPr/>
        </p:nvSpPr>
        <p:spPr bwMode="auto">
          <a:xfrm>
            <a:off x="216407" y="1774067"/>
            <a:ext cx="10260586" cy="3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U R   B U S I N E S   A R E A S</a:t>
            </a:r>
          </a:p>
        </p:txBody>
      </p:sp>
      <p:sp>
        <p:nvSpPr>
          <p:cNvPr id="19" name="9 Metin kutusu"/>
          <p:cNvSpPr txBox="1">
            <a:spLocks noChangeArrowheads="1"/>
          </p:cNvSpPr>
          <p:nvPr/>
        </p:nvSpPr>
        <p:spPr bwMode="auto">
          <a:xfrm>
            <a:off x="378724" y="2925472"/>
            <a:ext cx="7920304" cy="1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organization of </a:t>
            </a:r>
            <a:r>
              <a:rPr lang="tr-TR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 A Ş G E M</a:t>
            </a:r>
            <a:r>
              <a:rPr lang="en-GB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was formed on the main subjects given below.</a:t>
            </a:r>
            <a:endParaRPr lang="tr-TR" sz="1300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just">
              <a:defRPr/>
            </a:pPr>
            <a:endParaRPr lang="tr-TR" sz="700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87142" indent="190175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tr-TR" sz="1300" b="1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Ship </a:t>
            </a:r>
            <a:r>
              <a:rPr lang="tr-TR" sz="1300" b="1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Hull</a:t>
            </a:r>
            <a:r>
              <a:rPr lang="tr-TR" sz="1300" b="1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&amp; </a:t>
            </a:r>
            <a:r>
              <a:rPr lang="tr-TR" sz="1300" b="1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Outfitting</a:t>
            </a:r>
            <a:r>
              <a:rPr lang="tr-TR" sz="1300" b="1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Repair</a:t>
            </a:r>
            <a:r>
              <a:rPr lang="tr-TR" sz="1300" b="1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&amp; </a:t>
            </a:r>
            <a:r>
              <a:rPr lang="tr-TR" sz="1300" b="1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Maintenance</a:t>
            </a:r>
            <a:endParaRPr lang="tr-TR" sz="1300" b="1" spc="-11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387142" indent="190175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tr-TR" sz="1300" b="1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BWTS Installation &amp; </a:t>
            </a:r>
            <a:r>
              <a:rPr lang="tr-TR" sz="1300" b="1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Piping</a:t>
            </a:r>
            <a:r>
              <a:rPr lang="tr-TR" sz="1300" b="1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arrangement</a:t>
            </a:r>
            <a:r>
              <a:rPr lang="tr-TR" sz="1300" b="1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&amp; </a:t>
            </a:r>
            <a:r>
              <a:rPr lang="tr-TR" sz="1300" b="1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Commissioning</a:t>
            </a:r>
            <a:r>
              <a:rPr lang="tr-TR" sz="1300" b="1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test</a:t>
            </a:r>
          </a:p>
          <a:p>
            <a:pPr marL="387142" indent="190175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tr-TR" sz="1300" b="1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Bespoke</a:t>
            </a:r>
            <a:r>
              <a:rPr lang="tr-TR" sz="1300" b="1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Outfitting</a:t>
            </a:r>
            <a:r>
              <a:rPr lang="tr-TR" sz="1300" b="1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production</a:t>
            </a:r>
            <a:endParaRPr lang="tr-TR" sz="1300" b="1" spc="-11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9" name="Picture 6" descr="C:\fotolar\Ak053\5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62" b="20464"/>
          <a:stretch/>
        </p:blipFill>
        <p:spPr bwMode="auto">
          <a:xfrm>
            <a:off x="7908869" y="2820810"/>
            <a:ext cx="2478392" cy="223805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gemi sörvey ile ilgili görsel sonucu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79" y="4179088"/>
            <a:ext cx="2716503" cy="247567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222892" y="6724563"/>
            <a:ext cx="10254101" cy="38976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ctr">
              <a:defRPr/>
            </a:pP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SERVE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OUR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EXPERTISE</a:t>
            </a:r>
            <a:endParaRPr lang="en-GB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C:\Users\bozkurt\Pictures\DSCN38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2" y="4167371"/>
            <a:ext cx="2827480" cy="247567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A152E7CF-0DD6-401F-87A1-5FC33E9AE26C}"/>
              </a:ext>
            </a:extLst>
          </p:cNvPr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24" y="378346"/>
            <a:ext cx="4992152" cy="177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4E908F21-8E8D-4620-B2D3-256627BF728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9" b="-6419"/>
          <a:stretch/>
        </p:blipFill>
        <p:spPr>
          <a:xfrm>
            <a:off x="8567258" y="2157956"/>
            <a:ext cx="1909735" cy="380251"/>
          </a:xfrm>
          <a:prstGeom prst="rect">
            <a:avLst/>
          </a:prstGeom>
        </p:spPr>
      </p:pic>
      <p:sp>
        <p:nvSpPr>
          <p:cNvPr id="17" name="Dikdörtgen 16">
            <a:extLst>
              <a:ext uri="{FF2B5EF4-FFF2-40B4-BE49-F238E27FC236}">
                <a16:creationId xmlns:a16="http://schemas.microsoft.com/office/drawing/2014/main" id="{4F94A455-5EDB-45FD-A2B0-69A4437CB165}"/>
              </a:ext>
            </a:extLst>
          </p:cNvPr>
          <p:cNvSpPr/>
          <p:nvPr/>
        </p:nvSpPr>
        <p:spPr>
          <a:xfrm>
            <a:off x="7506940" y="2255161"/>
            <a:ext cx="1132326" cy="28342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r">
              <a:defRPr/>
            </a:pPr>
            <a:r>
              <a:rPr lang="tr-T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Powered </a:t>
            </a:r>
            <a:r>
              <a:rPr lang="tr-TR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endParaRPr lang="en-GB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6FE18CBB-58A8-4E6E-87F1-BE29245402A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0" y="4165445"/>
            <a:ext cx="1821180" cy="247759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CEF44F24-B2C8-4B80-99FD-432240757AFA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69" y="5127652"/>
            <a:ext cx="2478392" cy="15156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151420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ality management system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40" y="3534533"/>
            <a:ext cx="3106026" cy="30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7 Metin kutusu"/>
          <p:cNvSpPr txBox="1">
            <a:spLocks noChangeArrowheads="1"/>
          </p:cNvSpPr>
          <p:nvPr/>
        </p:nvSpPr>
        <p:spPr bwMode="auto">
          <a:xfrm>
            <a:off x="216407" y="1774067"/>
            <a:ext cx="10260586" cy="3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 U A L I T Y</a:t>
            </a:r>
          </a:p>
        </p:txBody>
      </p:sp>
      <p:sp>
        <p:nvSpPr>
          <p:cNvPr id="19" name="9 Metin kutusu"/>
          <p:cNvSpPr txBox="1">
            <a:spLocks noChangeArrowheads="1"/>
          </p:cNvSpPr>
          <p:nvPr/>
        </p:nvSpPr>
        <p:spPr bwMode="auto">
          <a:xfrm>
            <a:off x="378148" y="4055648"/>
            <a:ext cx="3384376" cy="189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3584" marR="6792" algn="just"/>
            <a:endParaRPr lang="en-GB" sz="1300" spc="-11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3584" marR="6792" algn="just"/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We use a comprehensive Quality 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</a:t>
            </a:r>
            <a:r>
              <a:rPr lang="en-GB" sz="1300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anagement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System to ensure that the client’s requirements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are always fully met and often exceeded whilst  ensuring that all work carried out is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conducted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i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 a safe, planned and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controlled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a</a:t>
            </a:r>
            <a:r>
              <a:rPr lang="en-GB" sz="1300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longside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this commitment we meet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required national and international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regulations.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222892" y="6724563"/>
            <a:ext cx="10254101" cy="38976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ctr">
              <a:defRPr/>
            </a:pP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CLIENT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SATISFACTION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IS A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MEASUREMENT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SUCCESS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tr-TR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</a:t>
            </a:r>
            <a:endParaRPr lang="en-GB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146900" y="4261456"/>
            <a:ext cx="3174630" cy="1699197"/>
          </a:xfrm>
          <a:prstGeom prst="rect">
            <a:avLst/>
          </a:prstGeom>
          <a:noFill/>
        </p:spPr>
        <p:txBody>
          <a:bodyPr wrap="square" lIns="97804" tIns="48902" rIns="97804" bIns="48902" rtlCol="0">
            <a:spAutoFit/>
          </a:bodyPr>
          <a:lstStyle/>
          <a:p>
            <a:pPr marL="13584" marR="6792" algn="just"/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Our  procedures  are  flexible  and  able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e</a:t>
            </a:r>
            <a:r>
              <a:rPr lang="en-GB" sz="1300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nough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t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  adapt  for  any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specific client,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standard or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legal requirement.</a:t>
            </a:r>
            <a:endParaRPr lang="tr-TR" sz="1300" spc="-11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3584" marR="6792" algn="just"/>
            <a:endParaRPr lang="tr-TR" sz="1300" spc="-11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3584" marR="6792" algn="just"/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Offering  a  wide  variety  of  products  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and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services  we  take pride in its expertise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by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delivering what is needed, on time and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</a:t>
            </a:r>
            <a:r>
              <a:rPr lang="tr-TR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budget.</a:t>
            </a:r>
            <a:endParaRPr lang="tr-TR" sz="1300" spc="-11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22891" y="2970634"/>
            <a:ext cx="10254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4" marR="6792" algn="ctr"/>
            <a:r>
              <a:rPr lang="en-GB" sz="12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Client satisfaction is a key measurement of success</a:t>
            </a:r>
            <a:r>
              <a:rPr lang="tr-TR" sz="12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f</a:t>
            </a:r>
            <a:r>
              <a:rPr lang="en-GB" sz="12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or</a:t>
            </a:r>
            <a:r>
              <a:rPr lang="tr-TR" sz="12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</a:t>
            </a:r>
            <a:r>
              <a:rPr lang="tr-TR" sz="1200" b="1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 A Ş G E M </a:t>
            </a:r>
            <a:r>
              <a:rPr lang="en-GB" sz="1200" b="1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2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whose focus on deliver</a:t>
            </a:r>
            <a:r>
              <a:rPr lang="tr-TR" sz="12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</a:t>
            </a:r>
            <a:r>
              <a:rPr lang="en-GB" sz="1200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ng</a:t>
            </a:r>
            <a:r>
              <a:rPr lang="tr-TR" sz="12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200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solutions in comply with rules and standards.</a:t>
            </a:r>
            <a:endParaRPr lang="tr-TR" sz="1200" spc="-11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13584" marR="6792" algn="ctr"/>
            <a:r>
              <a:rPr lang="tr-TR" sz="1200" b="1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 A Ş G E M   is   ISO 9001  &amp;  45001  &amp;  14001   </a:t>
            </a:r>
            <a:r>
              <a:rPr lang="tr-TR" sz="1200" b="1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cetified</a:t>
            </a:r>
            <a:r>
              <a:rPr lang="tr-TR" sz="1200" b="1" spc="-1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200" b="1" spc="-1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company</a:t>
            </a:r>
            <a:endParaRPr lang="en-GB" sz="1200" b="1" spc="-11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9004D61-070E-4CAE-9BA7-3A219348D6F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24" y="378346"/>
            <a:ext cx="4992152" cy="177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05A8AB5-8374-4C93-BED4-D6CACFFC5F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9" b="-6419"/>
          <a:stretch/>
        </p:blipFill>
        <p:spPr>
          <a:xfrm>
            <a:off x="8567258" y="2157956"/>
            <a:ext cx="1909735" cy="380251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BF23CC90-8775-4787-9F0B-3706FD68511E}"/>
              </a:ext>
            </a:extLst>
          </p:cNvPr>
          <p:cNvSpPr/>
          <p:nvPr/>
        </p:nvSpPr>
        <p:spPr>
          <a:xfrm>
            <a:off x="7506940" y="2255161"/>
            <a:ext cx="1132326" cy="28342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r">
              <a:defRPr/>
            </a:pPr>
            <a:r>
              <a:rPr lang="tr-T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Powered </a:t>
            </a:r>
            <a:r>
              <a:rPr lang="tr-TR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endParaRPr lang="en-GB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147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 Metin kutusu"/>
          <p:cNvSpPr txBox="1">
            <a:spLocks noChangeArrowheads="1"/>
          </p:cNvSpPr>
          <p:nvPr/>
        </p:nvSpPr>
        <p:spPr bwMode="auto">
          <a:xfrm>
            <a:off x="216407" y="1774067"/>
            <a:ext cx="10260586" cy="3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 H I P   H U L </a:t>
            </a:r>
            <a:r>
              <a:rPr lang="tr-TR" sz="15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&amp;   O U T F I T </a:t>
            </a:r>
            <a:r>
              <a:rPr lang="tr-TR" sz="15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N G   &amp;   P I P I N G   R E P A I R I N G</a:t>
            </a:r>
          </a:p>
        </p:txBody>
      </p:sp>
      <p:sp>
        <p:nvSpPr>
          <p:cNvPr id="5" name="9 Metin kutusu"/>
          <p:cNvSpPr txBox="1">
            <a:spLocks noChangeArrowheads="1"/>
          </p:cNvSpPr>
          <p:nvPr/>
        </p:nvSpPr>
        <p:spPr bwMode="auto">
          <a:xfrm>
            <a:off x="378725" y="3255722"/>
            <a:ext cx="9942804" cy="89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We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collect all your repair and maintenance jobs belonging to the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DECK</a:t>
            </a:r>
            <a:r>
              <a:rPr lang="en-GB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and 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MACHINERY</a:t>
            </a:r>
            <a:r>
              <a:rPr lang="en-GB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PIPING </a:t>
            </a:r>
            <a:r>
              <a:rPr lang="en-GB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 one hand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endParaRPr lang="tr-TR" sz="1300" b="1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GB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We can provide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repair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maintenance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or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manufacturing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service on Ship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Hull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Construction,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Ship’s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Deck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Equipment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(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outfittings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),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piping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systems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 various materials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from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steel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aluminium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from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cast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iron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stainless</a:t>
            </a:r>
            <a:r>
              <a:rPr lang="tr-TR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3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steel</a:t>
            </a:r>
            <a:r>
              <a:rPr lang="en-GB" sz="13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 </a:t>
            </a:r>
            <a:endParaRPr lang="tr-TR" sz="1300" b="1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99753" y="6750207"/>
            <a:ext cx="10277239" cy="344980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COMPANY</a:t>
            </a: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1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SERVICE</a:t>
            </a: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FROM</a:t>
            </a: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ENGINE</a:t>
            </a: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</a:t>
            </a: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HULL</a:t>
            </a:r>
            <a:endParaRPr lang="tr-TR" sz="1600" b="1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7" name="Picture 3" descr="C:\Users\bozkurt\Desktop\IMG_0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84" y="4626818"/>
            <a:ext cx="2208000" cy="1656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bozkurt\Desktop\IMG_03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64" y="4626818"/>
            <a:ext cx="2208000" cy="1656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bozkurt\Desktop\IMG_16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44" y="4626818"/>
            <a:ext cx="2208000" cy="1656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4D9CB632-1792-4D31-92F9-88D6513D18F7}"/>
              </a:ext>
            </a:extLst>
          </p:cNvPr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24" y="378346"/>
            <a:ext cx="4992152" cy="177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AE715CD-EC98-4859-B25A-DD6301F891D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9" b="-6419"/>
          <a:stretch/>
        </p:blipFill>
        <p:spPr>
          <a:xfrm>
            <a:off x="8567258" y="2157956"/>
            <a:ext cx="1909735" cy="380251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306880D7-3FB5-4DA1-85A1-7EC4298A98C1}"/>
              </a:ext>
            </a:extLst>
          </p:cNvPr>
          <p:cNvSpPr/>
          <p:nvPr/>
        </p:nvSpPr>
        <p:spPr>
          <a:xfrm>
            <a:off x="7506940" y="2255161"/>
            <a:ext cx="1132326" cy="28342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r">
              <a:defRPr/>
            </a:pPr>
            <a:r>
              <a:rPr lang="tr-T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Powered </a:t>
            </a:r>
            <a:r>
              <a:rPr lang="tr-TR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endParaRPr lang="en-GB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E770E529-B5E4-42CB-B5EA-5FAE4FDA418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4626818"/>
            <a:ext cx="2118360" cy="16560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42842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199753" y="6750207"/>
            <a:ext cx="10277239" cy="344980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 COMPANY 1 SERVICE FROM PIPING TO HULL</a:t>
            </a:r>
          </a:p>
        </p:txBody>
      </p:sp>
      <p:pic>
        <p:nvPicPr>
          <p:cNvPr id="2050" name="Picture 2" descr="http://www.yilmazdenizcilik.com/images/urun/surme_merdiven_4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0" r="8195"/>
          <a:stretch/>
        </p:blipFill>
        <p:spPr bwMode="auto">
          <a:xfrm>
            <a:off x="1890316" y="3042642"/>
            <a:ext cx="1512844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yilmazdenizcilik.com/images/urun/kaporta_11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 bwMode="auto">
          <a:xfrm>
            <a:off x="4078785" y="4843042"/>
            <a:ext cx="2211039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yilmazdenizcilik.com/images/urun/makina_1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92" y="3042642"/>
            <a:ext cx="1358486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yilmazdenizcilik.com/images/urun/halat_tamburu_5b.jpg"/>
          <p:cNvPicPr>
            <a:picLocks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46" b="6279"/>
          <a:stretch/>
        </p:blipFill>
        <p:spPr bwMode="auto">
          <a:xfrm>
            <a:off x="8947100" y="4843042"/>
            <a:ext cx="1512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bozkurt\Desktop\P1020824.JPG"/>
          <p:cNvPicPr>
            <a:picLocks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23" r="10527"/>
          <a:stretch/>
        </p:blipFill>
        <p:spPr bwMode="auto">
          <a:xfrm>
            <a:off x="2157456" y="4843042"/>
            <a:ext cx="1836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zkurt\Desktop\0311.jpg"/>
          <p:cNvPicPr>
            <a:picLocks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28" y="4843042"/>
            <a:ext cx="2448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ozkurt\Desktop\47.jpg"/>
          <p:cNvPicPr>
            <a:picLocks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3" t="16104" r="11212"/>
          <a:stretch/>
        </p:blipFill>
        <p:spPr bwMode="auto">
          <a:xfrm>
            <a:off x="8887231" y="3042642"/>
            <a:ext cx="1576373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DD28575E-53A3-408C-B741-DE302A51E9D9}"/>
              </a:ext>
            </a:extLst>
          </p:cNvPr>
          <p:cNvPicPr/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24" y="378346"/>
            <a:ext cx="4992152" cy="177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A6A6422-F635-439D-ACFE-F9B3FAA70F1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9" b="-6419"/>
          <a:stretch/>
        </p:blipFill>
        <p:spPr>
          <a:xfrm>
            <a:off x="8567258" y="2157956"/>
            <a:ext cx="1909735" cy="380251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16C8B968-FF1E-435D-8DAB-EB7393F0274E}"/>
              </a:ext>
            </a:extLst>
          </p:cNvPr>
          <p:cNvSpPr/>
          <p:nvPr/>
        </p:nvSpPr>
        <p:spPr>
          <a:xfrm>
            <a:off x="7506940" y="2255161"/>
            <a:ext cx="1132326" cy="28342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r">
              <a:defRPr/>
            </a:pPr>
            <a:r>
              <a:rPr lang="tr-T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Powered </a:t>
            </a:r>
            <a:r>
              <a:rPr lang="tr-TR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endParaRPr lang="en-GB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3378EA2D-4CA9-4236-B518-DC0448761CCE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1" y="4843042"/>
            <a:ext cx="1837995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F2E0194D-09B1-4D4B-9EE2-04ACA687DA14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52" y="3042642"/>
            <a:ext cx="2095500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D7F9ADA7-2CCB-4480-A970-4C39C3CEEDDD}"/>
              </a:ext>
            </a:extLst>
          </p:cNvPr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61"/>
          <a:stretch/>
        </p:blipFill>
        <p:spPr bwMode="auto">
          <a:xfrm>
            <a:off x="7094299" y="3056336"/>
            <a:ext cx="1708785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AA16A5B9-577A-4DE5-8503-760BE0B3B6BC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6" y="3042642"/>
            <a:ext cx="1588512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7 Metin kutusu">
            <a:extLst>
              <a:ext uri="{FF2B5EF4-FFF2-40B4-BE49-F238E27FC236}">
                <a16:creationId xmlns:a16="http://schemas.microsoft.com/office/drawing/2014/main" id="{0DDA188A-D542-42B7-850B-4D3143613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07" y="1774067"/>
            <a:ext cx="10260586" cy="3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 H I P   H U L </a:t>
            </a:r>
            <a:r>
              <a:rPr lang="tr-TR" sz="15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&amp;   O U T F I T </a:t>
            </a:r>
            <a:r>
              <a:rPr lang="tr-TR" sz="15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N G   &amp;   P I P I N G   R E P A I R I N G</a:t>
            </a:r>
          </a:p>
        </p:txBody>
      </p:sp>
    </p:spTree>
    <p:extLst>
      <p:ext uri="{BB962C8B-B14F-4D97-AF65-F5344CB8AC3E}">
        <p14:creationId xmlns:p14="http://schemas.microsoft.com/office/powerpoint/2010/main" val="1430777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199753" y="6750207"/>
            <a:ext cx="10277239" cy="344980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COMPANY</a:t>
            </a: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1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SERVICE</a:t>
            </a: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FROM</a:t>
            </a: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ENGINE</a:t>
            </a: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</a:t>
            </a: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HULL</a:t>
            </a:r>
            <a:endParaRPr lang="tr-TR" sz="1600" b="1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 descr="C:\Users\bozkurt\Desktop\Yeni klasör\1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3091779"/>
            <a:ext cx="1950708" cy="1463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bozkurt\Desktop\Yeni klasör\1-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72" y="3091779"/>
            <a:ext cx="1950708" cy="1463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zkurt\Desktop\Yeni klasör\1-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04" y="3091779"/>
            <a:ext cx="1950708" cy="1463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bozkurt\Desktop\Yeni klasör\20160303_1415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3" t="16827" b="19673"/>
          <a:stretch/>
        </p:blipFill>
        <p:spPr bwMode="auto">
          <a:xfrm>
            <a:off x="6426820" y="3091778"/>
            <a:ext cx="2183953" cy="1463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bozkurt\Desktop\Yeni klasör\050220104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6" y="4986858"/>
            <a:ext cx="1968433" cy="1409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bozkurt\Desktop\Yeni klasör\DSCN44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56" y="4987018"/>
            <a:ext cx="1950708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ozkurt\Desktop\Yeni klasör\IMG_230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80" y="4987018"/>
            <a:ext cx="1080000" cy="14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bozkurt\Desktop\Yeni klasör\IMG_237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 r="20390" b="23877"/>
          <a:stretch/>
        </p:blipFill>
        <p:spPr bwMode="auto">
          <a:xfrm>
            <a:off x="7578948" y="5017662"/>
            <a:ext cx="1485879" cy="1409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ozkurt\Desktop\Yeni klasör\IMG_306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 r="10344"/>
          <a:stretch/>
        </p:blipFill>
        <p:spPr bwMode="auto">
          <a:xfrm>
            <a:off x="8687546" y="3091778"/>
            <a:ext cx="1758617" cy="146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2F2FCA91-8327-4018-846F-388C2B0221B3}"/>
              </a:ext>
            </a:extLst>
          </p:cNvPr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24" y="378346"/>
            <a:ext cx="4992152" cy="177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AF74C96D-E551-4C56-BA1B-36519D927B4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9" b="-6419"/>
          <a:stretch/>
        </p:blipFill>
        <p:spPr>
          <a:xfrm>
            <a:off x="8567258" y="2157956"/>
            <a:ext cx="1909735" cy="380251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054B625A-80E2-4F18-A139-FFD899C7C065}"/>
              </a:ext>
            </a:extLst>
          </p:cNvPr>
          <p:cNvSpPr/>
          <p:nvPr/>
        </p:nvSpPr>
        <p:spPr>
          <a:xfrm>
            <a:off x="7506940" y="2255161"/>
            <a:ext cx="1132326" cy="28342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r">
              <a:defRPr/>
            </a:pPr>
            <a:r>
              <a:rPr lang="tr-T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Powered </a:t>
            </a:r>
            <a:r>
              <a:rPr lang="tr-TR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endParaRPr lang="en-GB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0F20CDA3-0AE9-4718-9ABD-39FC19496D49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08" y="5015818"/>
            <a:ext cx="2080260" cy="141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46F9E9B1-B850-4CFC-B02C-D2507349332E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807" y="5015818"/>
            <a:ext cx="1280160" cy="141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7 Metin kutusu">
            <a:extLst>
              <a:ext uri="{FF2B5EF4-FFF2-40B4-BE49-F238E27FC236}">
                <a16:creationId xmlns:a16="http://schemas.microsoft.com/office/drawing/2014/main" id="{C193AB7E-D761-423D-AFFC-DE0C3CB89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07" y="1774067"/>
            <a:ext cx="10260586" cy="3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 H I P   H U L </a:t>
            </a:r>
            <a:r>
              <a:rPr lang="tr-TR" sz="15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&amp;   O U T F I T </a:t>
            </a:r>
            <a:r>
              <a:rPr lang="tr-TR" sz="15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N G   &amp;   P I P I N G   R E P A I R I N G</a:t>
            </a:r>
          </a:p>
        </p:txBody>
      </p:sp>
    </p:spTree>
    <p:extLst>
      <p:ext uri="{BB962C8B-B14F-4D97-AF65-F5344CB8AC3E}">
        <p14:creationId xmlns:p14="http://schemas.microsoft.com/office/powerpoint/2010/main" val="6469829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199753" y="6750207"/>
            <a:ext cx="10277239" cy="344980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ctr">
              <a:defRPr/>
            </a:pP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COMPANY</a:t>
            </a: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1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SERVICE</a:t>
            </a: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FROM</a:t>
            </a: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ENGINE</a:t>
            </a: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</a:t>
            </a:r>
            <a:r>
              <a:rPr lang="tr-TR" sz="16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tr-TR" sz="1600" b="1" dirty="0" err="1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HULL</a:t>
            </a:r>
            <a:endParaRPr lang="tr-TR" sz="1600" b="1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050" name="Picture 2" descr="C:\Users\bozkurt\Desktop\Yeni klasör\IMG_34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9" t="14483" r="6073" b="26426"/>
          <a:stretch/>
        </p:blipFill>
        <p:spPr bwMode="auto">
          <a:xfrm>
            <a:off x="216407" y="3162781"/>
            <a:ext cx="2508716" cy="146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zkurt\Desktop\Yeni klasör\IMG_58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84" y="3162982"/>
            <a:ext cx="1461600" cy="146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ozkurt\Desktop\Yeni klasör\1-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8849" b="24140"/>
          <a:stretch/>
        </p:blipFill>
        <p:spPr bwMode="auto">
          <a:xfrm>
            <a:off x="216407" y="4923413"/>
            <a:ext cx="1281699" cy="146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ozkurt\Desktop\Yeni klasör\1-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27526" r="7475"/>
          <a:stretch/>
        </p:blipFill>
        <p:spPr bwMode="auto">
          <a:xfrm>
            <a:off x="1567067" y="4916567"/>
            <a:ext cx="1043329" cy="146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bozkurt\Desktop\Yeni klasör\1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7"/>
          <a:stretch/>
        </p:blipFill>
        <p:spPr bwMode="auto">
          <a:xfrm>
            <a:off x="2658065" y="4923413"/>
            <a:ext cx="1248475" cy="146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bozkurt\Desktop\Yeni klasör\1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32" y="4923413"/>
            <a:ext cx="2254756" cy="146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bozkurt\Desktop\Yeni klasör\DSCN44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28" y="4916567"/>
            <a:ext cx="2470464" cy="146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27BE1A55-5E60-44EB-B984-3F8BA13AA0EF}"/>
              </a:ext>
            </a:extLst>
          </p:cNvPr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24" y="378346"/>
            <a:ext cx="4992152" cy="177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B5D97F12-8997-4E23-8F4D-57D33C47C70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59" b="-6419"/>
          <a:stretch/>
        </p:blipFill>
        <p:spPr>
          <a:xfrm>
            <a:off x="8567258" y="2157956"/>
            <a:ext cx="1909735" cy="380251"/>
          </a:xfrm>
          <a:prstGeom prst="rect">
            <a:avLst/>
          </a:prstGeom>
        </p:spPr>
      </p:pic>
      <p:sp>
        <p:nvSpPr>
          <p:cNvPr id="19" name="Dikdörtgen 18">
            <a:extLst>
              <a:ext uri="{FF2B5EF4-FFF2-40B4-BE49-F238E27FC236}">
                <a16:creationId xmlns:a16="http://schemas.microsoft.com/office/drawing/2014/main" id="{DC11A85B-ABA8-4724-BC19-5767B78F13EB}"/>
              </a:ext>
            </a:extLst>
          </p:cNvPr>
          <p:cNvSpPr/>
          <p:nvPr/>
        </p:nvSpPr>
        <p:spPr>
          <a:xfrm>
            <a:off x="7506940" y="2255161"/>
            <a:ext cx="1132326" cy="283425"/>
          </a:xfrm>
          <a:prstGeom prst="rect">
            <a:avLst/>
          </a:prstGeom>
        </p:spPr>
        <p:txBody>
          <a:bodyPr wrap="square" lIns="97804" tIns="48902" rIns="97804" bIns="48902">
            <a:spAutoFit/>
          </a:bodyPr>
          <a:lstStyle/>
          <a:p>
            <a:pPr algn="r">
              <a:defRPr/>
            </a:pPr>
            <a:r>
              <a:rPr lang="tr-T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Powered </a:t>
            </a:r>
            <a:r>
              <a:rPr lang="tr-TR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endParaRPr lang="en-GB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7 Metin kutusu">
            <a:extLst>
              <a:ext uri="{FF2B5EF4-FFF2-40B4-BE49-F238E27FC236}">
                <a16:creationId xmlns:a16="http://schemas.microsoft.com/office/drawing/2014/main" id="{581F320B-B0C8-4913-904D-E51A191C7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07" y="1774067"/>
            <a:ext cx="10260586" cy="3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804" tIns="48902" rIns="97804" bIns="4890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 H I P   H U L </a:t>
            </a:r>
            <a:r>
              <a:rPr lang="tr-TR" sz="15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&amp;   O U T F I T </a:t>
            </a:r>
            <a:r>
              <a:rPr lang="tr-TR" sz="15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r-TR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N G   &amp;   P I P I N G   R E P A I R I N G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72C23E6C-16B7-43C7-8A45-E2B985E40D4F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36" y="3162781"/>
            <a:ext cx="2339340" cy="146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D67280DB-0436-422E-9F9C-7E4561132E12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04" y="3162781"/>
            <a:ext cx="2110740" cy="146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69FB7581-6C80-4AD7-853E-DD8AD6DD5EAE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64" y="3162781"/>
            <a:ext cx="1533608" cy="146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425CD52E-F0E9-47C0-878B-4408FE04F23A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48" y="4914850"/>
            <a:ext cx="1623060" cy="146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9351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9.2|2.5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4927</TotalTime>
  <Words>916</Words>
  <Application>Microsoft Office PowerPoint</Application>
  <PresentationFormat>Özel</PresentationFormat>
  <Paragraphs>70</Paragraphs>
  <Slides>12</Slides>
  <Notes>0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Verdana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-=[By NeC]=-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Bozkurt mamati</dc:creator>
  <cp:lastModifiedBy>Hasan</cp:lastModifiedBy>
  <cp:revision>236</cp:revision>
  <dcterms:created xsi:type="dcterms:W3CDTF">2017-12-22T02:28:27Z</dcterms:created>
  <dcterms:modified xsi:type="dcterms:W3CDTF">2023-01-17T07:42:44Z</dcterms:modified>
</cp:coreProperties>
</file>